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61" r:id="rId6"/>
    <p:sldId id="262" r:id="rId7"/>
    <p:sldId id="263" r:id="rId8"/>
    <p:sldId id="265" r:id="rId9"/>
    <p:sldId id="264" r:id="rId10"/>
    <p:sldId id="259"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3/29/2014</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3/29/2014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3/29/2014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3/29/2014</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etbc.org/setbc/vision/virg/p3_21.html" TargetMode="External"/><Relationship Id="rId7" Type="http://schemas.openxmlformats.org/officeDocument/2006/relationships/hyperlink" Target="http://www.magictouch.com/products.html" TargetMode="External"/><Relationship Id="rId2" Type="http://schemas.openxmlformats.org/officeDocument/2006/relationships/hyperlink" Target="http://nichcy.org/laws/ata" TargetMode="External"/><Relationship Id="rId1" Type="http://schemas.openxmlformats.org/officeDocument/2006/relationships/slideLayout" Target="../slideLayouts/slideLayout2.xml"/><Relationship Id="rId6" Type="http://schemas.openxmlformats.org/officeDocument/2006/relationships/hyperlink" Target="http://www.asha.org/policy/GL2002-00010/" TargetMode="External"/><Relationship Id="rId5" Type="http://schemas.openxmlformats.org/officeDocument/2006/relationships/hyperlink" Target="http://ncset.uoregon.edu/index.php/supported-etext-mainmenu-88/theoretical-foundations-mainmenu-60/49-students-with-disabilities" TargetMode="External"/><Relationship Id="rId4" Type="http://schemas.openxmlformats.org/officeDocument/2006/relationships/hyperlink" Target="http://www.fctd.info/resources/techlaws.ph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zOsdm-rnqeo" TargetMode="External"/><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web.alsde.edu/home/legislative/legislative_tracking_regular.asp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www.kurzweiledu.com/default.html" TargetMode="External"/><Relationship Id="rId3" Type="http://schemas.openxmlformats.org/officeDocument/2006/relationships/hyperlink" Target="http://www.ataporg.org/index.html" TargetMode="External"/><Relationship Id="rId7" Type="http://schemas.openxmlformats.org/officeDocument/2006/relationships/hyperlink" Target="https://librivox.org/" TargetMode="External"/><Relationship Id="rId2" Type="http://schemas.openxmlformats.org/officeDocument/2006/relationships/hyperlink" Target="http://assistivetech.net/" TargetMode="External"/><Relationship Id="rId1" Type="http://schemas.openxmlformats.org/officeDocument/2006/relationships/slideLayout" Target="../slideLayouts/slideLayout2.xml"/><Relationship Id="rId6" Type="http://schemas.openxmlformats.org/officeDocument/2006/relationships/hyperlink" Target="https://www.learningally.org/" TargetMode="External"/><Relationship Id="rId5" Type="http://schemas.openxmlformats.org/officeDocument/2006/relationships/hyperlink" Target="http://www.hearingloss.org/content/hearing-assistive-technology" TargetMode="External"/><Relationship Id="rId4" Type="http://schemas.openxmlformats.org/officeDocument/2006/relationships/hyperlink" Target="http://nichcy.org/schoolage/accommodat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assistive </a:t>
            </a:r>
            <a:r>
              <a:rPr lang="en-US" dirty="0" smtClean="0"/>
              <a:t>technology Presentation</a:t>
            </a:r>
            <a:br>
              <a:rPr lang="en-US" dirty="0" smtClean="0"/>
            </a:br>
            <a:endParaRPr lang="en-US" dirty="0"/>
          </a:p>
        </p:txBody>
      </p:sp>
      <p:sp>
        <p:nvSpPr>
          <p:cNvPr id="3" name="Subtitle 2"/>
          <p:cNvSpPr>
            <a:spLocks noGrp="1"/>
          </p:cNvSpPr>
          <p:nvPr>
            <p:ph type="subTitle" idx="1"/>
          </p:nvPr>
        </p:nvSpPr>
        <p:spPr/>
        <p:txBody>
          <a:bodyPr/>
          <a:lstStyle/>
          <a:p>
            <a:pPr>
              <a:lnSpc>
                <a:spcPct val="100000"/>
              </a:lnSpc>
            </a:pPr>
            <a:r>
              <a:rPr lang="en-US" dirty="0" smtClean="0"/>
              <a:t>Emily Pate</a:t>
            </a:r>
          </a:p>
          <a:p>
            <a:pPr>
              <a:lnSpc>
                <a:spcPct val="100000"/>
              </a:lnSpc>
            </a:pPr>
            <a:r>
              <a:rPr lang="en-US" dirty="0" smtClean="0"/>
              <a:t>University of West Alabama</a:t>
            </a:r>
          </a:p>
          <a:p>
            <a:pPr>
              <a:lnSpc>
                <a:spcPct val="100000"/>
              </a:lnSpc>
            </a:pPr>
            <a:r>
              <a:rPr lang="en-US" dirty="0" smtClean="0"/>
              <a:t>Spring 2 Term 2014</a:t>
            </a:r>
            <a:endParaRPr lang="en-US" dirty="0"/>
          </a:p>
        </p:txBody>
      </p:sp>
    </p:spTree>
    <p:extLst>
      <p:ext uri="{BB962C8B-B14F-4D97-AF65-F5344CB8AC3E}">
        <p14:creationId xmlns:p14="http://schemas.microsoft.com/office/powerpoint/2010/main" val="1165884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 page</a:t>
            </a:r>
          </a:p>
        </p:txBody>
      </p:sp>
      <p:sp>
        <p:nvSpPr>
          <p:cNvPr id="3" name="Content Placeholder 2"/>
          <p:cNvSpPr>
            <a:spLocks noGrp="1"/>
          </p:cNvSpPr>
          <p:nvPr>
            <p:ph idx="1"/>
          </p:nvPr>
        </p:nvSpPr>
        <p:spPr>
          <a:xfrm>
            <a:off x="1141412" y="1984661"/>
            <a:ext cx="9905999" cy="4426527"/>
          </a:xfrm>
        </p:spPr>
        <p:txBody>
          <a:bodyPr>
            <a:normAutofit fontScale="62500" lnSpcReduction="20000"/>
          </a:bodyPr>
          <a:lstStyle/>
          <a:p>
            <a:pPr marL="0" indent="-457200">
              <a:buNone/>
            </a:pPr>
            <a:r>
              <a:rPr lang="en-US" dirty="0"/>
              <a:t>Assistive </a:t>
            </a:r>
            <a:r>
              <a:rPr lang="en-US" dirty="0" smtClean="0"/>
              <a:t>technology </a:t>
            </a:r>
            <a:r>
              <a:rPr lang="en-US" dirty="0"/>
              <a:t>a</a:t>
            </a:r>
            <a:r>
              <a:rPr lang="en-US" dirty="0" smtClean="0"/>
              <a:t>ct</a:t>
            </a:r>
            <a:r>
              <a:rPr lang="en-US" dirty="0"/>
              <a:t>. (2013, April). In </a:t>
            </a:r>
            <a:r>
              <a:rPr lang="en-US" i="1" dirty="0"/>
              <a:t>National Dissemination Center for </a:t>
            </a:r>
            <a:r>
              <a:rPr lang="en-US" i="1" dirty="0" smtClean="0"/>
              <a:t>Children </a:t>
            </a:r>
            <a:r>
              <a:rPr lang="en-US" i="1" dirty="0"/>
              <a:t>with Disabilities</a:t>
            </a:r>
            <a:r>
              <a:rPr lang="en-US" dirty="0"/>
              <a:t>. Retrieved March 26, 2014, </a:t>
            </a:r>
            <a:r>
              <a:rPr lang="en-US" dirty="0" smtClean="0"/>
              <a:t>	from </a:t>
            </a:r>
            <a:r>
              <a:rPr lang="en-US" dirty="0" smtClean="0">
                <a:hlinkClick r:id="rId2"/>
              </a:rPr>
              <a:t>http</a:t>
            </a:r>
            <a:r>
              <a:rPr lang="en-US" dirty="0">
                <a:hlinkClick r:id="rId2"/>
              </a:rPr>
              <a:t>://</a:t>
            </a:r>
            <a:r>
              <a:rPr lang="en-US" dirty="0" smtClean="0">
                <a:hlinkClick r:id="rId2"/>
              </a:rPr>
              <a:t>nichcy.org/laws/ata</a:t>
            </a:r>
            <a:endParaRPr lang="en-US" dirty="0" smtClean="0"/>
          </a:p>
          <a:p>
            <a:pPr marL="0" indent="-457200">
              <a:buNone/>
            </a:pPr>
            <a:r>
              <a:rPr lang="en-US" dirty="0"/>
              <a:t>Assistive </a:t>
            </a:r>
            <a:r>
              <a:rPr lang="en-US" dirty="0"/>
              <a:t>t</a:t>
            </a:r>
            <a:r>
              <a:rPr lang="en-US" dirty="0" smtClean="0"/>
              <a:t>echnology </a:t>
            </a:r>
            <a:r>
              <a:rPr lang="en-US" dirty="0"/>
              <a:t>for students with low vision closed circuit television (CCTV). (1999, May 18). In </a:t>
            </a:r>
            <a:r>
              <a:rPr lang="en-US" i="1" dirty="0"/>
              <a:t>Visually Impaired Resource </a:t>
            </a:r>
            <a:r>
              <a:rPr lang="en-US" i="1" dirty="0" smtClean="0"/>
              <a:t>	Guide</a:t>
            </a:r>
            <a:r>
              <a:rPr lang="en-US" dirty="0"/>
              <a:t>. Retrieved March 26, 2014, from </a:t>
            </a:r>
            <a:r>
              <a:rPr lang="en-US" dirty="0">
                <a:hlinkClick r:id="rId3"/>
              </a:rPr>
              <a:t>http://</a:t>
            </a:r>
            <a:r>
              <a:rPr lang="en-US" dirty="0" smtClean="0">
                <a:hlinkClick r:id="rId3"/>
              </a:rPr>
              <a:t>www.setbc.org/setbc/vision/virg/p3_21.html</a:t>
            </a:r>
            <a:r>
              <a:rPr lang="en-US" dirty="0" smtClean="0"/>
              <a:t> </a:t>
            </a:r>
          </a:p>
          <a:p>
            <a:pPr marL="0" indent="-457200">
              <a:buNone/>
            </a:pPr>
            <a:r>
              <a:rPr lang="en-US" dirty="0"/>
              <a:t>Assistive </a:t>
            </a:r>
            <a:r>
              <a:rPr lang="en-US" dirty="0" smtClean="0"/>
              <a:t>technology </a:t>
            </a:r>
            <a:r>
              <a:rPr lang="en-US" dirty="0"/>
              <a:t>l</a:t>
            </a:r>
            <a:r>
              <a:rPr lang="en-US" dirty="0" smtClean="0"/>
              <a:t>aws</a:t>
            </a:r>
            <a:r>
              <a:rPr lang="en-US" dirty="0"/>
              <a:t>. (2014). In </a:t>
            </a:r>
            <a:r>
              <a:rPr lang="en-US" i="1" dirty="0"/>
              <a:t>Family Center on Technology and Disability</a:t>
            </a:r>
            <a:r>
              <a:rPr lang="en-US" dirty="0"/>
              <a:t>. </a:t>
            </a:r>
            <a:r>
              <a:rPr lang="en-US" dirty="0" smtClean="0"/>
              <a:t>Retrieved </a:t>
            </a:r>
            <a:r>
              <a:rPr lang="en-US" dirty="0"/>
              <a:t>March 29, 2014, from </a:t>
            </a:r>
            <a:r>
              <a:rPr lang="en-US" dirty="0" smtClean="0"/>
              <a:t>	</a:t>
            </a:r>
            <a:r>
              <a:rPr lang="en-US" dirty="0" smtClean="0">
                <a:hlinkClick r:id="rId4"/>
              </a:rPr>
              <a:t>http</a:t>
            </a:r>
            <a:r>
              <a:rPr lang="en-US" dirty="0">
                <a:hlinkClick r:id="rId4"/>
              </a:rPr>
              <a:t>://</a:t>
            </a:r>
            <a:r>
              <a:rPr lang="en-US" dirty="0" smtClean="0">
                <a:hlinkClick r:id="rId4"/>
              </a:rPr>
              <a:t>www.fctd.info/resources/techlaws.php</a:t>
            </a:r>
            <a:r>
              <a:rPr lang="en-US" dirty="0" smtClean="0"/>
              <a:t> </a:t>
            </a:r>
          </a:p>
          <a:p>
            <a:pPr marL="0" indent="-457200">
              <a:buNone/>
            </a:pPr>
            <a:r>
              <a:rPr lang="en-US" dirty="0" err="1"/>
              <a:t>eText</a:t>
            </a:r>
            <a:r>
              <a:rPr lang="en-US" dirty="0"/>
              <a:t> and students with </a:t>
            </a:r>
            <a:r>
              <a:rPr lang="en-US" dirty="0" smtClean="0"/>
              <a:t>disabilities. </a:t>
            </a:r>
            <a:r>
              <a:rPr lang="en-US" dirty="0"/>
              <a:t>(2014). In </a:t>
            </a:r>
            <a:r>
              <a:rPr lang="en-US" i="1" dirty="0" err="1"/>
              <a:t>NCSeT</a:t>
            </a:r>
            <a:r>
              <a:rPr lang="en-US" dirty="0"/>
              <a:t>. Retrieved March 28, 2014, from </a:t>
            </a:r>
            <a:r>
              <a:rPr lang="en-US" dirty="0" smtClean="0"/>
              <a:t>	</a:t>
            </a:r>
            <a:r>
              <a:rPr lang="en-US" dirty="0" smtClean="0">
                <a:hlinkClick r:id="rId5"/>
              </a:rPr>
              <a:t>http</a:t>
            </a:r>
            <a:r>
              <a:rPr lang="en-US" dirty="0">
                <a:hlinkClick r:id="rId5"/>
              </a:rPr>
              <a:t>://</a:t>
            </a:r>
            <a:r>
              <a:rPr lang="en-US" dirty="0" smtClean="0">
                <a:hlinkClick r:id="rId5"/>
              </a:rPr>
              <a:t>ncset.uoregon.edu/index.php/supported-etext-mainmenu-88/theoretical-foundations-mainmenu-60/49-	students-with-disabilities</a:t>
            </a:r>
            <a:r>
              <a:rPr lang="en-US" dirty="0" smtClean="0"/>
              <a:t> </a:t>
            </a:r>
          </a:p>
          <a:p>
            <a:pPr marL="0" indent="-457200">
              <a:buNone/>
            </a:pPr>
            <a:r>
              <a:rPr lang="en-US" dirty="0"/>
              <a:t>Guidelines </a:t>
            </a:r>
            <a:r>
              <a:rPr lang="en-US" dirty="0"/>
              <a:t>f</a:t>
            </a:r>
            <a:r>
              <a:rPr lang="en-US" dirty="0" smtClean="0"/>
              <a:t>or </a:t>
            </a:r>
            <a:r>
              <a:rPr lang="en-US" dirty="0"/>
              <a:t>f</a:t>
            </a:r>
            <a:r>
              <a:rPr lang="en-US" dirty="0" smtClean="0"/>
              <a:t>itting </a:t>
            </a:r>
            <a:r>
              <a:rPr lang="en-US" dirty="0"/>
              <a:t>and </a:t>
            </a:r>
            <a:r>
              <a:rPr lang="en-US" dirty="0"/>
              <a:t>m</a:t>
            </a:r>
            <a:r>
              <a:rPr lang="en-US" dirty="0" smtClean="0"/>
              <a:t>onitoring FM </a:t>
            </a:r>
            <a:r>
              <a:rPr lang="en-US" dirty="0"/>
              <a:t>s</a:t>
            </a:r>
            <a:r>
              <a:rPr lang="en-US" dirty="0" smtClean="0"/>
              <a:t>ystems</a:t>
            </a:r>
            <a:r>
              <a:rPr lang="en-US" dirty="0"/>
              <a:t>. (2002). In </a:t>
            </a:r>
            <a:r>
              <a:rPr lang="en-US" i="1" dirty="0" smtClean="0"/>
              <a:t>American Speech-Language-Hearing </a:t>
            </a:r>
            <a:r>
              <a:rPr lang="en-US" i="1" dirty="0"/>
              <a:t>A</a:t>
            </a:r>
            <a:r>
              <a:rPr lang="en-US" i="1" dirty="0" smtClean="0"/>
              <a:t>ssociation</a:t>
            </a:r>
            <a:r>
              <a:rPr lang="en-US" dirty="0"/>
              <a:t>. Retrieved March </a:t>
            </a:r>
            <a:r>
              <a:rPr lang="en-US" dirty="0" smtClean="0"/>
              <a:t>	27</a:t>
            </a:r>
            <a:r>
              <a:rPr lang="en-US" dirty="0"/>
              <a:t>, 2014, from </a:t>
            </a:r>
            <a:r>
              <a:rPr lang="en-US" dirty="0">
                <a:hlinkClick r:id="rId6"/>
              </a:rPr>
              <a:t>http://</a:t>
            </a:r>
            <a:r>
              <a:rPr lang="en-US" dirty="0" smtClean="0">
                <a:hlinkClick r:id="rId6"/>
              </a:rPr>
              <a:t>www.asha.org/policy/GL2002-00010/</a:t>
            </a:r>
            <a:r>
              <a:rPr lang="en-US" dirty="0" smtClean="0"/>
              <a:t> </a:t>
            </a:r>
          </a:p>
          <a:p>
            <a:pPr marL="0" indent="-457200">
              <a:buNone/>
            </a:pPr>
            <a:r>
              <a:rPr lang="en-US" dirty="0"/>
              <a:t>Products overview. (2014). In </a:t>
            </a:r>
            <a:r>
              <a:rPr lang="en-US" i="1" dirty="0"/>
              <a:t>KEYTEC, INC</a:t>
            </a:r>
            <a:r>
              <a:rPr lang="en-US" dirty="0"/>
              <a:t>. Retrieved March 27, 2014, from </a:t>
            </a:r>
            <a:r>
              <a:rPr lang="en-US" dirty="0">
                <a:hlinkClick r:id="rId7"/>
              </a:rPr>
              <a:t>http://</a:t>
            </a:r>
            <a:r>
              <a:rPr lang="en-US" dirty="0" smtClean="0">
                <a:hlinkClick r:id="rId7"/>
              </a:rPr>
              <a:t>www.magictouch.com/products.html</a:t>
            </a:r>
            <a:r>
              <a:rPr lang="en-US" dirty="0" smtClean="0"/>
              <a:t> </a:t>
            </a:r>
          </a:p>
          <a:p>
            <a:pPr marL="0" indent="-457200">
              <a:buNone/>
            </a:pPr>
            <a:r>
              <a:rPr lang="en-US" dirty="0" err="1"/>
              <a:t>Roblyer</a:t>
            </a:r>
            <a:r>
              <a:rPr lang="en-US" dirty="0"/>
              <a:t>, M.D., &amp; </a:t>
            </a:r>
            <a:r>
              <a:rPr lang="en-US" dirty="0" err="1"/>
              <a:t>Doering</a:t>
            </a:r>
            <a:r>
              <a:rPr lang="en-US" dirty="0"/>
              <a:t>, A.H. (2013). Integrating education technology into teaching </a:t>
            </a:r>
            <a:r>
              <a:rPr lang="en-US" dirty="0" smtClean="0"/>
              <a:t>(</a:t>
            </a:r>
            <a:r>
              <a:rPr lang="en-US" dirty="0"/>
              <a:t>6th ed., pp. 18-413). Upper Saddle </a:t>
            </a:r>
            <a:r>
              <a:rPr lang="en-US" dirty="0" smtClean="0"/>
              <a:t>	River</a:t>
            </a:r>
            <a:r>
              <a:rPr lang="en-US" dirty="0"/>
              <a:t>, NJ: Pearson Education, Inc.</a:t>
            </a:r>
            <a:endParaRPr lang="en-US" dirty="0" smtClean="0"/>
          </a:p>
          <a:p>
            <a:pPr marL="0" indent="-457200">
              <a:buNone/>
            </a:pPr>
            <a:endParaRPr lang="en-US" dirty="0" smtClean="0"/>
          </a:p>
          <a:p>
            <a:pPr marL="0" indent="-457200">
              <a:buNone/>
            </a:pPr>
            <a:endParaRPr lang="en-US" dirty="0"/>
          </a:p>
        </p:txBody>
      </p:sp>
    </p:spTree>
    <p:extLst>
      <p:ext uri="{BB962C8B-B14F-4D97-AF65-F5344CB8AC3E}">
        <p14:creationId xmlns:p14="http://schemas.microsoft.com/office/powerpoint/2010/main" val="2574992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assistive </a:t>
            </a:r>
            <a:r>
              <a:rPr lang="en-US" dirty="0" smtClean="0"/>
              <a:t>technology: What is it?</a:t>
            </a:r>
            <a:endParaRPr lang="en-US" dirty="0"/>
          </a:p>
        </p:txBody>
      </p:sp>
      <p:sp>
        <p:nvSpPr>
          <p:cNvPr id="3" name="Content Placeholder 2"/>
          <p:cNvSpPr>
            <a:spLocks noGrp="1"/>
          </p:cNvSpPr>
          <p:nvPr>
            <p:ph idx="1"/>
          </p:nvPr>
        </p:nvSpPr>
        <p:spPr>
          <a:xfrm>
            <a:off x="1141412" y="2249485"/>
            <a:ext cx="9905999" cy="4099360"/>
          </a:xfrm>
        </p:spPr>
        <p:txBody>
          <a:bodyPr>
            <a:normAutofit fontScale="70000" lnSpcReduction="20000"/>
          </a:bodyPr>
          <a:lstStyle/>
          <a:p>
            <a:r>
              <a:rPr lang="en-US" dirty="0" smtClean="0"/>
              <a:t>Assistive technology is defined as any device, service, or technology that aides those with physical or learning disabilities</a:t>
            </a:r>
            <a:r>
              <a:rPr lang="en-US" dirty="0"/>
              <a:t> </a:t>
            </a:r>
            <a:r>
              <a:rPr lang="en-US" dirty="0" smtClean="0"/>
              <a:t>(</a:t>
            </a:r>
            <a:r>
              <a:rPr lang="en-US" dirty="0" err="1" smtClean="0"/>
              <a:t>Roblyer</a:t>
            </a:r>
            <a:r>
              <a:rPr lang="en-US" dirty="0" smtClean="0"/>
              <a:t>, 2013).</a:t>
            </a:r>
          </a:p>
          <a:p>
            <a:r>
              <a:rPr lang="en-US" dirty="0" smtClean="0"/>
              <a:t>These types of assistance allow the disabled to move through life with more independence when completing tasks, especially in the classroom.</a:t>
            </a:r>
          </a:p>
          <a:p>
            <a:r>
              <a:rPr lang="en-US" dirty="0" smtClean="0"/>
              <a:t>Each state and territory in the United States has a grant from the U.S. Department of Education for the procurement and service of assistive technologies for disabled students (</a:t>
            </a:r>
            <a:r>
              <a:rPr lang="en-US" dirty="0"/>
              <a:t>Assistive Technology </a:t>
            </a:r>
            <a:r>
              <a:rPr lang="en-US" dirty="0" smtClean="0"/>
              <a:t>Act, 2013).</a:t>
            </a:r>
            <a:br>
              <a:rPr lang="en-US" dirty="0" smtClean="0"/>
            </a:br>
            <a:endParaRPr lang="en-US" dirty="0" smtClean="0"/>
          </a:p>
          <a:p>
            <a:pPr marL="0" indent="0">
              <a:buNone/>
            </a:pPr>
            <a:r>
              <a:rPr lang="en-US" dirty="0" smtClean="0"/>
              <a:t>Assistive Technology In the Classroom:</a:t>
            </a:r>
          </a:p>
          <a:p>
            <a:r>
              <a:rPr lang="en-US" dirty="0" smtClean="0"/>
              <a:t>Individualized Education Plans (IEPs) need to include what assistive technology is required for the student and how that technology is to be used in the classroom.</a:t>
            </a:r>
          </a:p>
          <a:p>
            <a:r>
              <a:rPr lang="en-US" dirty="0" smtClean="0"/>
              <a:t>Universal Design for Learning (UDL) is the concept that interventions need to be made for diverse learners which would include all students, not just those with disabilities </a:t>
            </a:r>
            <a:r>
              <a:rPr lang="en-US" dirty="0"/>
              <a:t>(</a:t>
            </a:r>
            <a:r>
              <a:rPr lang="en-US" dirty="0" err="1"/>
              <a:t>Roblyer</a:t>
            </a:r>
            <a:r>
              <a:rPr lang="en-US" dirty="0"/>
              <a:t>, 2013).</a:t>
            </a:r>
          </a:p>
          <a:p>
            <a:endParaRPr lang="en-US" dirty="0"/>
          </a:p>
        </p:txBody>
      </p:sp>
    </p:spTree>
    <p:extLst>
      <p:ext uri="{BB962C8B-B14F-4D97-AF65-F5344CB8AC3E}">
        <p14:creationId xmlns:p14="http://schemas.microsoft.com/office/powerpoint/2010/main" val="813398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law regarding assistive technology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Originally called the </a:t>
            </a:r>
            <a:r>
              <a:rPr lang="en-US" dirty="0"/>
              <a:t>Technology-Related Assistance </a:t>
            </a:r>
            <a:r>
              <a:rPr lang="en-US" dirty="0" smtClean="0"/>
              <a:t>Act, the Assistive </a:t>
            </a:r>
            <a:r>
              <a:rPr lang="en-US" dirty="0"/>
              <a:t>Technology </a:t>
            </a:r>
            <a:r>
              <a:rPr lang="en-US" dirty="0" smtClean="0"/>
              <a:t>Act was passed in1998. From that time forward, </a:t>
            </a:r>
            <a:r>
              <a:rPr lang="en-US" dirty="0"/>
              <a:t>The United States</a:t>
            </a:r>
            <a:r>
              <a:rPr lang="en-US" dirty="0" smtClean="0"/>
              <a:t> was required to award grants to each state that allowed them to acquire and maintain assistive technology for their citizens with disabilities. This Act extends into the classroom with provisions in the law for education. </a:t>
            </a:r>
          </a:p>
          <a:p>
            <a:r>
              <a:rPr lang="en-US" dirty="0" smtClean="0"/>
              <a:t>There have been multiple amendments and required reauthorizations of this act. The most recent took place in 2004.</a:t>
            </a:r>
            <a:endParaRPr lang="en-US" dirty="0"/>
          </a:p>
          <a:p>
            <a:r>
              <a:rPr lang="en-US" dirty="0" smtClean="0"/>
              <a:t>Additional laws that deal with assistive technology include the </a:t>
            </a:r>
            <a:r>
              <a:rPr lang="en-US" dirty="0"/>
              <a:t>Individuals with Disabilities Education Act (IDEA), Americans with Disabilities Act </a:t>
            </a:r>
            <a:r>
              <a:rPr lang="en-US" dirty="0" smtClean="0"/>
              <a:t>(ADA), </a:t>
            </a:r>
            <a:r>
              <a:rPr lang="en-US" dirty="0"/>
              <a:t>The Hearing Aid Compatibility Act of 1988, Telecommunications Act of 1996, </a:t>
            </a:r>
            <a:r>
              <a:rPr lang="en-US" dirty="0" smtClean="0"/>
              <a:t>and the Federal </a:t>
            </a:r>
            <a:r>
              <a:rPr lang="en-US" dirty="0"/>
              <a:t>Government Procurement of Accessible Information </a:t>
            </a:r>
            <a:r>
              <a:rPr lang="en-US" dirty="0" smtClean="0"/>
              <a:t>Technology (</a:t>
            </a:r>
            <a:r>
              <a:rPr lang="en-US" dirty="0"/>
              <a:t>Assistive Technology </a:t>
            </a:r>
            <a:r>
              <a:rPr lang="en-US" dirty="0" smtClean="0"/>
              <a:t>Laws, 2014). </a:t>
            </a:r>
            <a:endParaRPr lang="en-US" dirty="0"/>
          </a:p>
        </p:txBody>
      </p:sp>
    </p:spTree>
    <p:extLst>
      <p:ext uri="{BB962C8B-B14F-4D97-AF65-F5344CB8AC3E}">
        <p14:creationId xmlns:p14="http://schemas.microsoft.com/office/powerpoint/2010/main" val="24266156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assistive technology for the </a:t>
            </a:r>
            <a:r>
              <a:rPr lang="en-US" dirty="0" smtClean="0"/>
              <a:t/>
            </a:r>
            <a:br>
              <a:rPr lang="en-US" dirty="0" smtClean="0"/>
            </a:br>
            <a:r>
              <a:rPr lang="en-US" dirty="0" smtClean="0"/>
              <a:t>Hearing </a:t>
            </a:r>
            <a:r>
              <a:rPr lang="en-US" dirty="0"/>
              <a:t>impaired</a:t>
            </a:r>
          </a:p>
        </p:txBody>
      </p:sp>
      <p:sp>
        <p:nvSpPr>
          <p:cNvPr id="4" name="Content Placeholder 3"/>
          <p:cNvSpPr>
            <a:spLocks noGrp="1"/>
          </p:cNvSpPr>
          <p:nvPr>
            <p:ph sz="half" idx="2"/>
          </p:nvPr>
        </p:nvSpPr>
        <p:spPr/>
        <p:txBody>
          <a:bodyPr>
            <a:normAutofit fontScale="85000" lnSpcReduction="10000"/>
          </a:bodyPr>
          <a:lstStyle/>
          <a:p>
            <a:r>
              <a:rPr lang="en-US" sz="2000" dirty="0" smtClean="0"/>
              <a:t>The FM System is a type of assistive technology used by the hearing impaired. In the classroom teachers wear a microphone that is connected to the student’s hearing aid via FM transmission.</a:t>
            </a:r>
          </a:p>
          <a:p>
            <a:r>
              <a:rPr lang="en-US" sz="2000" dirty="0" smtClean="0"/>
              <a:t>No matter where the teacher moves around the room, the student is able to hear the teacher at a constant level. </a:t>
            </a:r>
          </a:p>
          <a:p>
            <a:r>
              <a:rPr lang="en-US" sz="2000" dirty="0" smtClean="0"/>
              <a:t>Various types of hearing aides employ the FM System so the student has flexibility in choosing what type of aid works best without sacrificing the use of the FM system (</a:t>
            </a:r>
            <a:r>
              <a:rPr lang="en-US" sz="1800" dirty="0" smtClean="0"/>
              <a:t>Guidelines, 2002</a:t>
            </a:r>
            <a:r>
              <a:rPr lang="en-US" sz="2000" dirty="0" smtClean="0"/>
              <a:t>).</a:t>
            </a:r>
            <a:endParaRPr lang="en-US" sz="2000" dirty="0"/>
          </a:p>
        </p:txBody>
      </p:sp>
      <p:pic>
        <p:nvPicPr>
          <p:cNvPr id="1028" name="Picture 4" descr="http://2.bp.blogspot.com/-kg7tIYXiTHg/TneZNkYiTeI/AAAAAAAAAAg/qOpZp63KO2o/s1600/B+and+W+teacher.gif"/>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622778" y="2330365"/>
            <a:ext cx="4267200" cy="325526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885017" y="5880584"/>
            <a:ext cx="6608618" cy="246221"/>
          </a:xfrm>
          <a:prstGeom prst="rect">
            <a:avLst/>
          </a:prstGeom>
          <a:noFill/>
        </p:spPr>
        <p:txBody>
          <a:bodyPr wrap="square" rtlCol="0">
            <a:spAutoFit/>
          </a:bodyPr>
          <a:lstStyle/>
          <a:p>
            <a:r>
              <a:rPr lang="en-US" sz="1000" dirty="0" smtClean="0"/>
              <a:t>Photo from http</a:t>
            </a:r>
            <a:r>
              <a:rPr lang="en-US" sz="1000" dirty="0"/>
              <a:t>://equaleducationresources.blogspot.com/2011/09/fm-systems-for-hearing-impaired.html</a:t>
            </a:r>
          </a:p>
        </p:txBody>
      </p:sp>
    </p:spTree>
    <p:extLst>
      <p:ext uri="{BB962C8B-B14F-4D97-AF65-F5344CB8AC3E}">
        <p14:creationId xmlns:p14="http://schemas.microsoft.com/office/powerpoint/2010/main" val="9349210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576954"/>
            <a:ext cx="9905998" cy="1478570"/>
          </a:xfrm>
        </p:spPr>
        <p:txBody>
          <a:bodyPr/>
          <a:lstStyle/>
          <a:p>
            <a:pPr algn="ctr"/>
            <a:r>
              <a:rPr lang="en-US" dirty="0"/>
              <a:t>assistive technology for the </a:t>
            </a:r>
            <a:br>
              <a:rPr lang="en-US" dirty="0"/>
            </a:br>
            <a:r>
              <a:rPr lang="en-US" dirty="0" smtClean="0"/>
              <a:t>Visually </a:t>
            </a:r>
            <a:r>
              <a:rPr lang="en-US" dirty="0"/>
              <a:t>impaired</a:t>
            </a:r>
          </a:p>
        </p:txBody>
      </p:sp>
      <p:sp>
        <p:nvSpPr>
          <p:cNvPr id="4" name="Content Placeholder 3"/>
          <p:cNvSpPr>
            <a:spLocks noGrp="1"/>
          </p:cNvSpPr>
          <p:nvPr>
            <p:ph sz="half" idx="2"/>
          </p:nvPr>
        </p:nvSpPr>
        <p:spPr>
          <a:xfrm>
            <a:off x="6172200" y="2249486"/>
            <a:ext cx="5122718" cy="3924946"/>
          </a:xfrm>
        </p:spPr>
        <p:txBody>
          <a:bodyPr>
            <a:normAutofit fontScale="77500" lnSpcReduction="20000"/>
          </a:bodyPr>
          <a:lstStyle/>
          <a:p>
            <a:r>
              <a:rPr lang="en-US" dirty="0" smtClean="0"/>
              <a:t>Closed Circuit Television (CCTV) is a type of assistive technology that can be used to help the visually impaired. </a:t>
            </a:r>
          </a:p>
          <a:p>
            <a:r>
              <a:rPr lang="en-US" dirty="0" smtClean="0"/>
              <a:t>The CCTV device couples a magnifier with a camera that is then projected onto a television screen. This allows the user to magnify documents, images, and other printed material.</a:t>
            </a:r>
          </a:p>
          <a:p>
            <a:r>
              <a:rPr lang="en-US" dirty="0" smtClean="0"/>
              <a:t>This type of technology allows those with low vision to complete reading assignments and activities (</a:t>
            </a:r>
            <a:r>
              <a:rPr lang="en-US" dirty="0"/>
              <a:t>Assistive technology for </a:t>
            </a:r>
            <a:r>
              <a:rPr lang="en-US" dirty="0" smtClean="0"/>
              <a:t>students, 1999).</a:t>
            </a:r>
            <a:endParaRPr lang="en-US" dirty="0"/>
          </a:p>
        </p:txBody>
      </p:sp>
      <p:pic>
        <p:nvPicPr>
          <p:cNvPr id="3074" name="Picture 2" descr="Poincenot must use a closed-circuit television (CCTV) to read."/>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218076" y="2249488"/>
            <a:ext cx="4725060" cy="354171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32472" y="5943600"/>
            <a:ext cx="5096267" cy="230832"/>
          </a:xfrm>
          <a:prstGeom prst="rect">
            <a:avLst/>
          </a:prstGeom>
          <a:noFill/>
        </p:spPr>
        <p:txBody>
          <a:bodyPr wrap="none" rtlCol="0">
            <a:spAutoFit/>
          </a:bodyPr>
          <a:lstStyle/>
          <a:p>
            <a:r>
              <a:rPr lang="en-US" sz="900" dirty="0"/>
              <a:t>Photo from http://tcf.sdsu.edu/include/ajax_modal_pages/news_center/news_slideshow.aspx?ncsid=169</a:t>
            </a:r>
          </a:p>
        </p:txBody>
      </p:sp>
    </p:spTree>
    <p:extLst>
      <p:ext uri="{BB962C8B-B14F-4D97-AF65-F5344CB8AC3E}">
        <p14:creationId xmlns:p14="http://schemas.microsoft.com/office/powerpoint/2010/main" val="12818849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assistive technology for </a:t>
            </a:r>
            <a:r>
              <a:rPr lang="en-US" dirty="0" smtClean="0"/>
              <a:t>those with </a:t>
            </a:r>
            <a:r>
              <a:rPr lang="en-US" dirty="0"/>
              <a:t/>
            </a:r>
            <a:br>
              <a:rPr lang="en-US" dirty="0"/>
            </a:br>
            <a:r>
              <a:rPr lang="en-US" dirty="0" smtClean="0"/>
              <a:t>Learning Disabilities</a:t>
            </a:r>
            <a:endParaRPr lang="en-US" dirty="0"/>
          </a:p>
        </p:txBody>
      </p:sp>
      <p:sp>
        <p:nvSpPr>
          <p:cNvPr id="4" name="Content Placeholder 3"/>
          <p:cNvSpPr>
            <a:spLocks noGrp="1"/>
          </p:cNvSpPr>
          <p:nvPr>
            <p:ph sz="half" idx="2"/>
          </p:nvPr>
        </p:nvSpPr>
        <p:spPr/>
        <p:txBody>
          <a:bodyPr>
            <a:normAutofit fontScale="62500" lnSpcReduction="20000"/>
          </a:bodyPr>
          <a:lstStyle/>
          <a:p>
            <a:r>
              <a:rPr lang="en-US" dirty="0" smtClean="0"/>
              <a:t>The technology behind </a:t>
            </a:r>
            <a:r>
              <a:rPr lang="en-US" dirty="0" err="1" smtClean="0"/>
              <a:t>eText</a:t>
            </a:r>
            <a:r>
              <a:rPr lang="en-US" dirty="0" smtClean="0"/>
              <a:t> allows people with learning disabilities such as dyslexia to read with modifications to the text. </a:t>
            </a:r>
          </a:p>
          <a:p>
            <a:r>
              <a:rPr lang="en-US" dirty="0" err="1" smtClean="0"/>
              <a:t>eText</a:t>
            </a:r>
            <a:r>
              <a:rPr lang="en-US" dirty="0" smtClean="0"/>
              <a:t> is electronic text of a book or textbook that has capabilities such as text to speech and text/background color variation.</a:t>
            </a:r>
          </a:p>
          <a:p>
            <a:r>
              <a:rPr lang="en-US" dirty="0" smtClean="0"/>
              <a:t>Many students that suffer from a learning disability can gain confidence and efficiency in their reading skills by using </a:t>
            </a:r>
            <a:r>
              <a:rPr lang="en-US" dirty="0" err="1" smtClean="0"/>
              <a:t>eText</a:t>
            </a:r>
            <a:r>
              <a:rPr lang="en-US" dirty="0" smtClean="0"/>
              <a:t>.</a:t>
            </a:r>
          </a:p>
          <a:p>
            <a:r>
              <a:rPr lang="en-US" dirty="0" smtClean="0"/>
              <a:t>Many of the </a:t>
            </a:r>
            <a:r>
              <a:rPr lang="en-US" dirty="0" err="1" smtClean="0"/>
              <a:t>eText</a:t>
            </a:r>
            <a:r>
              <a:rPr lang="en-US" dirty="0" smtClean="0"/>
              <a:t> resources that are available are free of charge so all students have the ability to read using certain modifications (</a:t>
            </a:r>
            <a:r>
              <a:rPr lang="en-US" dirty="0" err="1" smtClean="0"/>
              <a:t>eText</a:t>
            </a:r>
            <a:r>
              <a:rPr lang="en-US" dirty="0" smtClean="0"/>
              <a:t>, 2014).</a:t>
            </a:r>
            <a:endParaRPr lang="en-US" dirty="0"/>
          </a:p>
        </p:txBody>
      </p:sp>
      <p:pic>
        <p:nvPicPr>
          <p:cNvPr id="2050" name="Picture 2" descr="http://img.brothersoft.com/screenshots/softimage/e/etext_reader_for_kids-228899-1239088728.jpe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440822" y="2249488"/>
            <a:ext cx="4279568" cy="354171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75905" y="6047508"/>
            <a:ext cx="4094019" cy="246221"/>
          </a:xfrm>
          <a:prstGeom prst="rect">
            <a:avLst/>
          </a:prstGeom>
          <a:noFill/>
        </p:spPr>
        <p:txBody>
          <a:bodyPr wrap="square" rtlCol="0">
            <a:spAutoFit/>
          </a:bodyPr>
          <a:lstStyle/>
          <a:p>
            <a:r>
              <a:rPr lang="en-US" sz="1000" dirty="0" smtClean="0"/>
              <a:t>Photo from http</a:t>
            </a:r>
            <a:r>
              <a:rPr lang="en-US" sz="1000" dirty="0"/>
              <a:t>://www.brothersoft.com/etext-reader-for-kids-228899.html</a:t>
            </a:r>
          </a:p>
        </p:txBody>
      </p:sp>
    </p:spTree>
    <p:extLst>
      <p:ext uri="{BB962C8B-B14F-4D97-AF65-F5344CB8AC3E}">
        <p14:creationId xmlns:p14="http://schemas.microsoft.com/office/powerpoint/2010/main" val="24360063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assistive technology for </a:t>
            </a:r>
            <a:r>
              <a:rPr lang="en-US" dirty="0" smtClean="0"/>
              <a:t>those with </a:t>
            </a:r>
            <a:r>
              <a:rPr lang="en-US" dirty="0"/>
              <a:t/>
            </a:r>
            <a:br>
              <a:rPr lang="en-US" dirty="0"/>
            </a:br>
            <a:r>
              <a:rPr lang="en-US" dirty="0" smtClean="0"/>
              <a:t>Physical Disabilities</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41413" y="2554008"/>
            <a:ext cx="4878387" cy="2932671"/>
          </a:xfrm>
        </p:spPr>
      </p:pic>
      <p:sp>
        <p:nvSpPr>
          <p:cNvPr id="4" name="Content Placeholder 3"/>
          <p:cNvSpPr>
            <a:spLocks noGrp="1"/>
          </p:cNvSpPr>
          <p:nvPr>
            <p:ph sz="half" idx="2"/>
          </p:nvPr>
        </p:nvSpPr>
        <p:spPr>
          <a:xfrm>
            <a:off x="6172200" y="2405351"/>
            <a:ext cx="4875211" cy="3541714"/>
          </a:xfrm>
        </p:spPr>
        <p:txBody>
          <a:bodyPr>
            <a:normAutofit fontScale="62500" lnSpcReduction="20000"/>
          </a:bodyPr>
          <a:lstStyle/>
          <a:p>
            <a:r>
              <a:rPr lang="en-US" dirty="0" smtClean="0"/>
              <a:t>Touch screens allow some physically disabled students the chance to use technologies that would otherwise be impossible to use.</a:t>
            </a:r>
          </a:p>
          <a:p>
            <a:r>
              <a:rPr lang="en-US" dirty="0" smtClean="0"/>
              <a:t>Students with physical disabilities such as reduced hand or upper body function</a:t>
            </a:r>
            <a:r>
              <a:rPr lang="en-US" dirty="0"/>
              <a:t> </a:t>
            </a:r>
            <a:r>
              <a:rPr lang="en-US" dirty="0" smtClean="0"/>
              <a:t>or quadriplegic paralysis can use touch screens on the computer instead of a keyboard and mouse combination.</a:t>
            </a:r>
          </a:p>
          <a:p>
            <a:r>
              <a:rPr lang="en-US" dirty="0" smtClean="0"/>
              <a:t>By removing obstacles for students with physical disabilities, they are able to use the same technology as their classmates with very little modification.</a:t>
            </a:r>
          </a:p>
          <a:p>
            <a:r>
              <a:rPr lang="en-US" dirty="0" smtClean="0"/>
              <a:t>Full </a:t>
            </a:r>
            <a:r>
              <a:rPr lang="en-US" dirty="0"/>
              <a:t>v</a:t>
            </a:r>
            <a:r>
              <a:rPr lang="en-US" dirty="0" smtClean="0"/>
              <a:t>ideo demonstrating the touch screen can be seen at </a:t>
            </a:r>
            <a:r>
              <a:rPr lang="en-US" dirty="0">
                <a:hlinkClick r:id="rId3"/>
              </a:rPr>
              <a:t>http://</a:t>
            </a:r>
            <a:r>
              <a:rPr lang="en-US" dirty="0" smtClean="0">
                <a:hlinkClick r:id="rId3"/>
              </a:rPr>
              <a:t>www.youtube.com/watch?v=zOsdm-rnqeo</a:t>
            </a:r>
            <a:r>
              <a:rPr lang="en-US" dirty="0" smtClean="0"/>
              <a:t> (</a:t>
            </a:r>
            <a:r>
              <a:rPr lang="en-US" dirty="0"/>
              <a:t>Products </a:t>
            </a:r>
            <a:r>
              <a:rPr lang="en-US" dirty="0" smtClean="0"/>
              <a:t>overview, 2014).</a:t>
            </a:r>
            <a:endParaRPr lang="en-US" dirty="0"/>
          </a:p>
          <a:p>
            <a:pPr marL="0" indent="0">
              <a:buNone/>
            </a:pPr>
            <a:endParaRPr lang="en-US" dirty="0"/>
          </a:p>
        </p:txBody>
      </p:sp>
      <p:sp>
        <p:nvSpPr>
          <p:cNvPr id="6" name="TextBox 5"/>
          <p:cNvSpPr txBox="1"/>
          <p:nvPr/>
        </p:nvSpPr>
        <p:spPr>
          <a:xfrm>
            <a:off x="1402702" y="5666600"/>
            <a:ext cx="4355808" cy="276999"/>
          </a:xfrm>
          <a:prstGeom prst="rect">
            <a:avLst/>
          </a:prstGeom>
          <a:noFill/>
        </p:spPr>
        <p:txBody>
          <a:bodyPr wrap="none" rtlCol="0">
            <a:spAutoFit/>
          </a:bodyPr>
          <a:lstStyle/>
          <a:p>
            <a:r>
              <a:rPr lang="en-US" sz="1200" dirty="0"/>
              <a:t>Photo </a:t>
            </a:r>
            <a:r>
              <a:rPr lang="en-US" sz="1200" dirty="0" smtClean="0"/>
              <a:t>and video from </a:t>
            </a:r>
            <a:r>
              <a:rPr lang="en-US" sz="1200" dirty="0"/>
              <a:t>http://www.magictouch.com/assistivetech.html</a:t>
            </a:r>
          </a:p>
        </p:txBody>
      </p:sp>
    </p:spTree>
    <p:extLst>
      <p:ext uri="{BB962C8B-B14F-4D97-AF65-F5344CB8AC3E}">
        <p14:creationId xmlns:p14="http://schemas.microsoft.com/office/powerpoint/2010/main" val="1663593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Future: Assistive Technology in Alabama</a:t>
            </a:r>
            <a:endParaRPr lang="en-US" dirty="0"/>
          </a:p>
        </p:txBody>
      </p:sp>
      <p:sp>
        <p:nvSpPr>
          <p:cNvPr id="3" name="Content Placeholder 2"/>
          <p:cNvSpPr>
            <a:spLocks noGrp="1"/>
          </p:cNvSpPr>
          <p:nvPr>
            <p:ph idx="1"/>
          </p:nvPr>
        </p:nvSpPr>
        <p:spPr>
          <a:xfrm>
            <a:off x="1172585" y="2249487"/>
            <a:ext cx="9905999" cy="3777240"/>
          </a:xfrm>
        </p:spPr>
        <p:txBody>
          <a:bodyPr>
            <a:normAutofit fontScale="92500"/>
          </a:bodyPr>
          <a:lstStyle/>
          <a:p>
            <a:pPr marL="0" indent="0">
              <a:buNone/>
            </a:pPr>
            <a:r>
              <a:rPr lang="en-US" dirty="0" smtClean="0"/>
              <a:t>Early in March of this year, the Alabama </a:t>
            </a:r>
            <a:r>
              <a:rPr lang="en-US" dirty="0"/>
              <a:t>Senate passed the Alabama Ahead </a:t>
            </a:r>
            <a:r>
              <a:rPr lang="en-US" dirty="0" smtClean="0"/>
              <a:t>Act. This new legislation allows the state to move from traditional hard copy textbooks to electronic versions on devices such as tablets with touchscreen capabilities. This will allow many students that have physical and learning disabilities to now possess educational tools that were once only available through accommodations and an Individualized Education Plan. This across-the-board move to electronic textbooks will also eliminate much of the social stigma many disabled students faced when using their modified educational material in class. More information on this legislation can </a:t>
            </a:r>
            <a:r>
              <a:rPr lang="en-US" dirty="0"/>
              <a:t>be found at </a:t>
            </a:r>
            <a:r>
              <a:rPr lang="en-US" dirty="0">
                <a:hlinkClick r:id="rId2"/>
              </a:rPr>
              <a:t>http://</a:t>
            </a:r>
            <a:r>
              <a:rPr lang="en-US" dirty="0" smtClean="0">
                <a:hlinkClick r:id="rId2"/>
              </a:rPr>
              <a:t>web.alsde.edu/home/legislative/legislative_tracking_regular.aspx</a:t>
            </a:r>
            <a:r>
              <a:rPr lang="en-US" dirty="0" smtClean="0"/>
              <a:t> </a:t>
            </a:r>
            <a:endParaRPr lang="en-US" dirty="0"/>
          </a:p>
        </p:txBody>
      </p:sp>
    </p:spTree>
    <p:extLst>
      <p:ext uri="{BB962C8B-B14F-4D97-AF65-F5344CB8AC3E}">
        <p14:creationId xmlns:p14="http://schemas.microsoft.com/office/powerpoint/2010/main" val="621692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Additional Online Resources About </a:t>
            </a:r>
            <a:br>
              <a:rPr lang="en-US" dirty="0" smtClean="0"/>
            </a:br>
            <a:r>
              <a:rPr lang="en-US" dirty="0" smtClean="0"/>
              <a:t>Assistive Technology</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a:t>Assistive Technology Products and Information: </a:t>
            </a:r>
            <a:r>
              <a:rPr lang="en-US" dirty="0">
                <a:hlinkClick r:id="rId2"/>
              </a:rPr>
              <a:t>http://assistivetech.net</a:t>
            </a:r>
            <a:r>
              <a:rPr lang="en-US" dirty="0" smtClean="0">
                <a:hlinkClick r:id="rId2"/>
              </a:rPr>
              <a:t>/</a:t>
            </a:r>
            <a:endParaRPr lang="en-US" dirty="0" smtClean="0"/>
          </a:p>
          <a:p>
            <a:pPr marL="0" indent="0">
              <a:buNone/>
            </a:pPr>
            <a:r>
              <a:rPr lang="en-US" dirty="0" smtClean="0"/>
              <a:t>Association </a:t>
            </a:r>
            <a:r>
              <a:rPr lang="en-US" dirty="0"/>
              <a:t>of Assistive Technology Act </a:t>
            </a:r>
            <a:r>
              <a:rPr lang="en-US" dirty="0" smtClean="0"/>
              <a:t>Programs </a:t>
            </a:r>
            <a:r>
              <a:rPr lang="en-US" dirty="0">
                <a:hlinkClick r:id="rId3"/>
              </a:rPr>
              <a:t>http://www.ataporg.org/index.html</a:t>
            </a:r>
            <a:r>
              <a:rPr lang="en-US" dirty="0"/>
              <a:t> </a:t>
            </a:r>
            <a:endParaRPr lang="en-US" dirty="0" smtClean="0"/>
          </a:p>
          <a:p>
            <a:pPr marL="0" indent="0">
              <a:buNone/>
            </a:pPr>
            <a:r>
              <a:rPr lang="en-US" dirty="0" smtClean="0"/>
              <a:t>Education Accommodations: </a:t>
            </a:r>
            <a:r>
              <a:rPr lang="en-US" dirty="0">
                <a:hlinkClick r:id="rId4"/>
              </a:rPr>
              <a:t>http://</a:t>
            </a:r>
            <a:r>
              <a:rPr lang="en-US" dirty="0" smtClean="0">
                <a:hlinkClick r:id="rId4"/>
              </a:rPr>
              <a:t>nichcy.org/schoolage/accommodations</a:t>
            </a:r>
            <a:r>
              <a:rPr lang="en-US" dirty="0" smtClean="0"/>
              <a:t> </a:t>
            </a:r>
            <a:endParaRPr lang="en-US" dirty="0"/>
          </a:p>
          <a:p>
            <a:pPr marL="0" indent="0">
              <a:buNone/>
            </a:pPr>
            <a:r>
              <a:rPr lang="en-US" dirty="0" smtClean="0"/>
              <a:t>Hearing </a:t>
            </a:r>
            <a:r>
              <a:rPr lang="en-US" dirty="0"/>
              <a:t>Impaired Resources: </a:t>
            </a:r>
            <a:r>
              <a:rPr lang="en-US" dirty="0">
                <a:hlinkClick r:id="rId5"/>
              </a:rPr>
              <a:t>http://</a:t>
            </a:r>
            <a:r>
              <a:rPr lang="en-US" dirty="0" smtClean="0">
                <a:hlinkClick r:id="rId5"/>
              </a:rPr>
              <a:t>www.hearingloss.org/content/hearing-assistive-technology</a:t>
            </a:r>
            <a:endParaRPr lang="en-US" dirty="0" smtClean="0"/>
          </a:p>
          <a:p>
            <a:pPr marL="0" indent="0">
              <a:buNone/>
            </a:pPr>
            <a:r>
              <a:rPr lang="en-US" dirty="0" smtClean="0"/>
              <a:t>Vision Impaired and Learning Disabilities (i.e. </a:t>
            </a:r>
            <a:r>
              <a:rPr lang="en-US" dirty="0"/>
              <a:t>Dyslexia): </a:t>
            </a:r>
            <a:r>
              <a:rPr lang="en-US" dirty="0" smtClean="0">
                <a:hlinkClick r:id="rId6"/>
              </a:rPr>
              <a:t>https</a:t>
            </a:r>
            <a:r>
              <a:rPr lang="en-US" dirty="0">
                <a:hlinkClick r:id="rId6"/>
              </a:rPr>
              <a:t>://www.learningally.org</a:t>
            </a:r>
            <a:r>
              <a:rPr lang="en-US" dirty="0" smtClean="0">
                <a:hlinkClick r:id="rId6"/>
              </a:rPr>
              <a:t>/</a:t>
            </a:r>
            <a:r>
              <a:rPr lang="en-US" dirty="0" smtClean="0"/>
              <a:t>, </a:t>
            </a:r>
            <a:r>
              <a:rPr lang="en-US" dirty="0" smtClean="0">
                <a:hlinkClick r:id="rId7"/>
              </a:rPr>
              <a:t>https</a:t>
            </a:r>
            <a:r>
              <a:rPr lang="en-US" dirty="0">
                <a:hlinkClick r:id="rId7"/>
              </a:rPr>
              <a:t>://librivox.org</a:t>
            </a:r>
            <a:r>
              <a:rPr lang="en-US" dirty="0" smtClean="0">
                <a:hlinkClick r:id="rId7"/>
              </a:rPr>
              <a:t>/</a:t>
            </a:r>
            <a:r>
              <a:rPr lang="en-US" dirty="0" smtClean="0"/>
              <a:t> and </a:t>
            </a:r>
            <a:r>
              <a:rPr lang="en-US" dirty="0">
                <a:hlinkClick r:id="rId8"/>
              </a:rPr>
              <a:t>http://www.kurzweiledu.com/default.html</a:t>
            </a:r>
            <a:r>
              <a:rPr lang="en-US" dirty="0"/>
              <a:t> </a:t>
            </a:r>
          </a:p>
          <a:p>
            <a:pPr marL="0" indent="0">
              <a:buNone/>
            </a:pPr>
            <a:endParaRPr lang="en-US" dirty="0"/>
          </a:p>
        </p:txBody>
      </p:sp>
    </p:spTree>
    <p:extLst>
      <p:ext uri="{BB962C8B-B14F-4D97-AF65-F5344CB8AC3E}">
        <p14:creationId xmlns:p14="http://schemas.microsoft.com/office/powerpoint/2010/main" val="23596905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docProps/app.xml><?xml version="1.0" encoding="utf-8"?>
<Properties xmlns="http://schemas.openxmlformats.org/officeDocument/2006/extended-properties" xmlns:vt="http://schemas.openxmlformats.org/officeDocument/2006/docPropsVTypes">
  <Template>TC104033919[[fn=Circuit]]</Template>
  <TotalTime>292</TotalTime>
  <Words>823</Words>
  <Application>Microsoft Office PowerPoint</Application>
  <PresentationFormat>Widescreen</PresentationFormat>
  <Paragraphs>53</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Trebuchet MS</vt:lpstr>
      <vt:lpstr>Tw Cen MT</vt:lpstr>
      <vt:lpstr>Circuit</vt:lpstr>
      <vt:lpstr>assistive technology Presentation </vt:lpstr>
      <vt:lpstr>assistive technology: What is it?</vt:lpstr>
      <vt:lpstr>The law regarding assistive technology</vt:lpstr>
      <vt:lpstr>assistive technology for the  Hearing impaired</vt:lpstr>
      <vt:lpstr>assistive technology for the  Visually impaired</vt:lpstr>
      <vt:lpstr>assistive technology for those with  Learning Disabilities</vt:lpstr>
      <vt:lpstr>assistive technology for those with  Physical Disabilities</vt:lpstr>
      <vt:lpstr>The Future: Assistive Technology in Alabama</vt:lpstr>
      <vt:lpstr>Additional Online Resources About  Assistive Technology</vt:lpstr>
      <vt:lpstr>Reference page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assistive technology Presentation</dc:title>
  <dc:creator>Emily Pate</dc:creator>
  <cp:lastModifiedBy>Emily Pate</cp:lastModifiedBy>
  <cp:revision>40</cp:revision>
  <dcterms:created xsi:type="dcterms:W3CDTF">2014-03-29T23:06:11Z</dcterms:created>
  <dcterms:modified xsi:type="dcterms:W3CDTF">2014-03-30T03:58:56Z</dcterms:modified>
</cp:coreProperties>
</file>